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7" r:id="rId2"/>
    <p:sldId id="256" r:id="rId3"/>
    <p:sldId id="258" r:id="rId4"/>
    <p:sldId id="260" r:id="rId5"/>
    <p:sldId id="289" r:id="rId6"/>
    <p:sldId id="304" r:id="rId7"/>
    <p:sldId id="296" r:id="rId8"/>
    <p:sldId id="300" r:id="rId9"/>
    <p:sldId id="284" r:id="rId10"/>
    <p:sldId id="287" r:id="rId11"/>
    <p:sldId id="269" r:id="rId12"/>
    <p:sldId id="301" r:id="rId13"/>
    <p:sldId id="279" r:id="rId14"/>
    <p:sldId id="305" r:id="rId15"/>
    <p:sldId id="303" r:id="rId16"/>
    <p:sldId id="280" r:id="rId17"/>
    <p:sldId id="294" r:id="rId18"/>
    <p:sldId id="306" r:id="rId19"/>
    <p:sldId id="297" r:id="rId20"/>
    <p:sldId id="299" r:id="rId21"/>
    <p:sldId id="268" r:id="rId22"/>
    <p:sldId id="274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" userDrawn="1">
          <p15:clr>
            <a:srgbClr val="A4A3A4"/>
          </p15:clr>
        </p15:guide>
        <p15:guide id="2" pos="47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B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55"/>
    <p:restoredTop sz="94668"/>
  </p:normalViewPr>
  <p:slideViewPr>
    <p:cSldViewPr snapToGrid="0" snapToObjects="1" showGuides="1">
      <p:cViewPr varScale="1">
        <p:scale>
          <a:sx n="116" d="100"/>
          <a:sy n="116" d="100"/>
        </p:scale>
        <p:origin x="184" y="352"/>
      </p:cViewPr>
      <p:guideLst>
        <p:guide orient="horz" pos="1152"/>
        <p:guide pos="47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B78BC-A57D-E241-AB1C-ED61FB23CA9A}" type="datetimeFigureOut">
              <a:rPr lang="en-US" smtClean="0"/>
              <a:t>5/29/19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81CFB-ACED-8840-8630-1BBA8A6E1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929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81CFB-ACED-8840-8630-1BBA8A6E13F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988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81CFB-ACED-8840-8630-1BBA8A6E13F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19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81CFB-ACED-8840-8630-1BBA8A6E13F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76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2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5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20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5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5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1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87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80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63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7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1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2D5A9-59BD-F349-A261-1C2F84EFD85A}" type="datetimeFigureOut">
              <a:rPr lang="en-US" smtClean="0"/>
              <a:t>5/29/19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7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njeD3fjDJkqRWvS96mDgEF294CaetGW6JyqHA4_FLg4/edit#gid=0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ocs.google.com/spreadsheets/d/1h-SjAS2hlNnARROUHY42tu4_-QfAb3-QymoPvwMbAq4/edit?usp=shari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hyperlink" Target="http://isfdn.org/tools-for-school-registration/" TargetMode="External"/><Relationship Id="rId4" Type="http://schemas.openxmlformats.org/officeDocument/2006/relationships/hyperlink" Target="https://supplyallkids.com/#/donate/isf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023395"/>
          </a:xfrm>
          <a:prstGeom prst="rect">
            <a:avLst/>
          </a:prstGeom>
          <a:gradFill flip="none" rotWithShape="1">
            <a:gsLst>
              <a:gs pos="19000">
                <a:schemeClr val="tx2">
                  <a:lumMod val="60000"/>
                  <a:lumOff val="4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92000">
                <a:schemeClr val="bg1">
                  <a:alpha val="65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113298"/>
            <a:ext cx="9144000" cy="1744702"/>
          </a:xfrm>
          <a:prstGeom prst="rect">
            <a:avLst/>
          </a:prstGeom>
          <a:gradFill flip="none" rotWithShape="1">
            <a:gsLst>
              <a:gs pos="7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PCMS PTSA Logo B&amp;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48" y="5837953"/>
            <a:ext cx="1883664" cy="6949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48" y="364580"/>
            <a:ext cx="1208410" cy="11594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0341" y="1680642"/>
            <a:ext cx="73976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Garamond"/>
                <a:cs typeface="Garamond"/>
              </a:rPr>
              <a:t>Pacific Cascade MS PTSA</a:t>
            </a:r>
          </a:p>
          <a:p>
            <a:pPr algn="ctr"/>
            <a:r>
              <a:rPr lang="en-US" sz="4800" dirty="0">
                <a:latin typeface="Garamond"/>
                <a:cs typeface="Garamond"/>
              </a:rPr>
              <a:t>Membership Meeting</a:t>
            </a:r>
          </a:p>
          <a:p>
            <a:pPr algn="ctr"/>
            <a:endParaRPr lang="en-US" sz="3600" dirty="0">
              <a:latin typeface="Garamond"/>
              <a:cs typeface="Garamond"/>
            </a:endParaRPr>
          </a:p>
          <a:p>
            <a:pPr algn="ctr"/>
            <a:r>
              <a:rPr lang="en-US" sz="3600" dirty="0">
                <a:latin typeface="Garamond"/>
                <a:cs typeface="Garamond"/>
              </a:rPr>
              <a:t>May 30, 2019</a:t>
            </a:r>
          </a:p>
        </p:txBody>
      </p:sp>
    </p:spTree>
    <p:extLst>
      <p:ext uri="{BB962C8B-B14F-4D97-AF65-F5344CB8AC3E}">
        <p14:creationId xmlns:p14="http://schemas.microsoft.com/office/powerpoint/2010/main" val="1504646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Secretary’s Report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School Leadership Report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Officers’ and Directors’ Reports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Approval of Standing Rules Changes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Approval of 2019-2020 Budget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Preview of 2019-2020 PTSA Calendar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Parent Education: School Librarian Bethany </a:t>
            </a:r>
            <a:r>
              <a:rPr lang="en-US" sz="3200" dirty="0" err="1">
                <a:latin typeface="Garamond"/>
                <a:cs typeface="Garamond"/>
              </a:rPr>
              <a:t>Steirer’s</a:t>
            </a:r>
            <a:r>
              <a:rPr lang="en-US" sz="3200" dirty="0">
                <a:latin typeface="Garamond"/>
                <a:cs typeface="Garamond"/>
              </a:rPr>
              <a:t> Library Update and Summer Reading Recommendations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13B517-0569-A349-B53D-FD0753FB5A8B}"/>
              </a:ext>
            </a:extLst>
          </p:cNvPr>
          <p:cNvSpPr txBox="1"/>
          <p:nvPr/>
        </p:nvSpPr>
        <p:spPr>
          <a:xfrm>
            <a:off x="-287676" y="38219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853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Secretary’s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182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Approval of minutes from March 21, 2019, membership meeting</a:t>
            </a:r>
          </a:p>
        </p:txBody>
      </p:sp>
    </p:spTree>
    <p:extLst>
      <p:ext uri="{BB962C8B-B14F-4D97-AF65-F5344CB8AC3E}">
        <p14:creationId xmlns:p14="http://schemas.microsoft.com/office/powerpoint/2010/main" val="4086785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62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Garamond"/>
                <a:cs typeface="Garamond"/>
              </a:rPr>
              <a:t>School Leadership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aramond"/>
                <a:cs typeface="Garamond"/>
              </a:rPr>
              <a:t>Report from Principal Dana Bailey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86B556-F178-A843-8CBE-8DDD8442F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050" y="2898740"/>
            <a:ext cx="32639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60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774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Presidents’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470659"/>
            <a:ext cx="7848585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b="1" dirty="0">
                <a:latin typeface="Garamond"/>
                <a:cs typeface="Garamond"/>
              </a:rPr>
              <a:t>2019 WSPTA Convention, April 26-28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Joana </a:t>
            </a:r>
            <a:r>
              <a:rPr lang="en-US" sz="2800" dirty="0" err="1">
                <a:latin typeface="Garamond"/>
                <a:cs typeface="Garamond"/>
              </a:rPr>
              <a:t>Figueiredo</a:t>
            </a:r>
            <a:r>
              <a:rPr lang="en-US" sz="2800" dirty="0">
                <a:latin typeface="Garamond"/>
                <a:cs typeface="Garamond"/>
              </a:rPr>
              <a:t> attended as our Voting Delegate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Highlights:</a:t>
            </a:r>
            <a:endParaRPr lang="en-US" sz="2200" dirty="0">
              <a:latin typeface="Garamond"/>
              <a:cs typeface="Garamond"/>
            </a:endParaRP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200" dirty="0">
                <a:latin typeface="Garamond"/>
                <a:cs typeface="Garamond"/>
              </a:rPr>
              <a:t>2019-21 WSPTA Board of Directors was elected and installed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200" dirty="0">
                <a:latin typeface="Garamond"/>
                <a:cs typeface="Garamond"/>
              </a:rPr>
              <a:t>Seven amendments to the WSPTA Uniform Bylaws were adopted, including:</a:t>
            </a:r>
          </a:p>
          <a:p>
            <a:pPr marL="1485900" lvl="2" indent="-571500">
              <a:spcAft>
                <a:spcPts val="600"/>
              </a:spcAft>
              <a:buFont typeface="Arial"/>
              <a:buChar char="•"/>
            </a:pPr>
            <a:r>
              <a:rPr lang="en-US" dirty="0">
                <a:latin typeface="Garamond"/>
                <a:cs typeface="Garamond"/>
              </a:rPr>
              <a:t>Option to use electronic voting. Local PTSAs also can adjust their bylaws to also allow this type of vote.</a:t>
            </a:r>
          </a:p>
          <a:p>
            <a:pPr marL="1485900" lvl="2" indent="-571500">
              <a:spcAft>
                <a:spcPts val="600"/>
              </a:spcAft>
              <a:buFont typeface="Arial"/>
              <a:buChar char="•"/>
            </a:pPr>
            <a:r>
              <a:rPr lang="en-US" dirty="0">
                <a:latin typeface="Garamond"/>
                <a:cs typeface="Garamond"/>
              </a:rPr>
              <a:t>PTA membership requirement for Nominating Committee member and Officer candidate standardized to 15 days for both.</a:t>
            </a:r>
          </a:p>
          <a:p>
            <a:pPr marL="1485900" lvl="2" indent="-571500">
              <a:spcAft>
                <a:spcPts val="600"/>
              </a:spcAft>
              <a:buFont typeface="Arial"/>
              <a:buChar char="•"/>
            </a:pPr>
            <a:r>
              <a:rPr lang="en-US" dirty="0">
                <a:latin typeface="Garamond"/>
                <a:cs typeface="Garamond"/>
              </a:rPr>
              <a:t>Clarified that a Nominating Committee may recommend a slate where not all the positions are filled if no suitable candidates were found.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0F9210-9469-DD4D-A35A-9573D1C8F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33" y="4890500"/>
            <a:ext cx="1226021" cy="126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09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774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Presidents’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470659"/>
            <a:ext cx="7848585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b="1" dirty="0">
                <a:latin typeface="Garamond"/>
                <a:cs typeface="Garamond"/>
              </a:rPr>
              <a:t>2019 WSPTA Convention, April 26-28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Highlights (</a:t>
            </a:r>
            <a:r>
              <a:rPr lang="en-US" sz="2800" dirty="0" err="1">
                <a:latin typeface="Garamond"/>
                <a:cs typeface="Garamond"/>
              </a:rPr>
              <a:t>con’t</a:t>
            </a:r>
            <a:r>
              <a:rPr lang="en-US" sz="2800" dirty="0">
                <a:latin typeface="Garamond"/>
                <a:cs typeface="Garamond"/>
              </a:rPr>
              <a:t>):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200" dirty="0">
                <a:latin typeface="Garamond"/>
                <a:cs typeface="Garamond"/>
              </a:rPr>
              <a:t>Awards of Excellence results were announced – PCMS PTSA received Silver Level Standards of Excellence award!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endParaRPr lang="en-US" sz="2200" dirty="0">
              <a:latin typeface="Garamond"/>
              <a:cs typeface="Garamon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AFBE57-7767-F44D-89D3-E6B07CC78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5380" y="3549855"/>
            <a:ext cx="5373384" cy="277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278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Presidents’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791" y="1634022"/>
            <a:ext cx="761311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dirty="0">
                <a:latin typeface="Garamond"/>
                <a:cs typeface="Garamond"/>
              </a:rPr>
              <a:t>From Council: 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Summer move in dates set for new ISD Admin building – old building will be used to house “ISD Early Learning Center,” a new, tuition-based preschool program starting in the Fall.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ISD is piloting a partnership with YMCA to offer weekend enrichment opportunities to 13 at-risk students at Beaver Lake M.S.; if successful, the program will be expanded to other middle schools.</a:t>
            </a:r>
          </a:p>
        </p:txBody>
      </p:sp>
    </p:spTree>
    <p:extLst>
      <p:ext uri="{BB962C8B-B14F-4D97-AF65-F5344CB8AC3E}">
        <p14:creationId xmlns:p14="http://schemas.microsoft.com/office/powerpoint/2010/main" val="2865915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Presidents’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2790" y="1531280"/>
            <a:ext cx="7848585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“Strengths and Difficulties Questionnaire” was given again this Spring. The survey provides insight about individual student emotional and behavioral functioning. Schools contact the parents of students whose scores indicate high-internalized stress.</a:t>
            </a:r>
            <a:endParaRPr lang="en-US" sz="2800" b="1" dirty="0">
              <a:latin typeface="Garamond"/>
              <a:cs typeface="Garamond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Garamond"/>
                <a:cs typeface="Garamond"/>
              </a:rPr>
              <a:t>Save the Date:</a:t>
            </a:r>
            <a:r>
              <a:rPr lang="en-US" sz="2800" dirty="0">
                <a:latin typeface="Garamond"/>
                <a:cs typeface="Garamond"/>
              </a:rPr>
              <a:t> Tuesday, August 27.  Issaquah High PTSA is hosting a “New to IHS Night” for incoming 9th graders and 10-12th grade transfers. Doors open at 6:30pm; program runs from 7-8:30pm.</a:t>
            </a:r>
          </a:p>
        </p:txBody>
      </p:sp>
    </p:spTree>
    <p:extLst>
      <p:ext uri="{BB962C8B-B14F-4D97-AF65-F5344CB8AC3E}">
        <p14:creationId xmlns:p14="http://schemas.microsoft.com/office/powerpoint/2010/main" val="2236423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911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Treasurer’s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5" y="1377168"/>
            <a:ext cx="786997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Garamond"/>
                <a:cs typeface="Garamond"/>
              </a:rPr>
              <a:t>March/April Highlights: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Income primarily from Membership &amp; Corporate Matching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Expenses paid include: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Membership Fees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Awards and Recognition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Curriculum Enrichment Grants approved at March Membership Meeting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Bank statements were reviewed by a non-signer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There have been no claims against our insurance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Renewed our charitable status with WA State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Year end Financial Review is scheduled in July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Next year’s bank signers will be Natalie Edmonds, Eloisa Tang, and Lisa Small</a:t>
            </a:r>
          </a:p>
        </p:txBody>
      </p:sp>
    </p:spTree>
    <p:extLst>
      <p:ext uri="{BB962C8B-B14F-4D97-AF65-F5344CB8AC3E}">
        <p14:creationId xmlns:p14="http://schemas.microsoft.com/office/powerpoint/2010/main" val="986874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Garamond"/>
                <a:cs typeface="Garamond"/>
              </a:rPr>
              <a:t> </a:t>
            </a:r>
          </a:p>
          <a:p>
            <a:r>
              <a:rPr lang="en-US" sz="3200" b="1" dirty="0">
                <a:latin typeface="Garamond"/>
                <a:cs typeface="Garamond"/>
              </a:rPr>
              <a:t>Staff Appreciation Week (May 6 – 10)</a:t>
            </a:r>
            <a:endParaRPr lang="en-US" dirty="0">
              <a:latin typeface="Garamond"/>
              <a:cs typeface="Garamond"/>
            </a:endParaRPr>
          </a:p>
          <a:p>
            <a:pPr marL="2571750" lvl="5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aramond"/>
                <a:cs typeface="Garamond"/>
              </a:rPr>
              <a:t>Theme: “Our Staff is </a:t>
            </a:r>
            <a:r>
              <a:rPr lang="en-US" sz="2400" dirty="0" err="1">
                <a:latin typeface="Garamond"/>
                <a:cs typeface="Garamond"/>
              </a:rPr>
              <a:t>Tiki-riffic</a:t>
            </a:r>
            <a:r>
              <a:rPr lang="en-US" sz="2400" dirty="0">
                <a:latin typeface="Garamond"/>
                <a:cs typeface="Garamond"/>
              </a:rPr>
              <a:t>”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/>
                <a:cs typeface="Garamond"/>
              </a:rPr>
              <a:t>PTSA worked with Ms. </a:t>
            </a:r>
            <a:r>
              <a:rPr lang="en-US" sz="2400" dirty="0" err="1">
                <a:latin typeface="Garamond"/>
                <a:cs typeface="Garamond"/>
              </a:rPr>
              <a:t>Butson</a:t>
            </a:r>
            <a:r>
              <a:rPr lang="en-US" sz="2400" dirty="0">
                <a:latin typeface="Garamond"/>
                <a:cs typeface="Garamond"/>
              </a:rPr>
              <a:t> and the Leadership class to decorate and clean the staff lounge, hang posters throughout the school, and show the PCMS staff how much they are appreciated every day!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/>
                <a:cs typeface="Garamond"/>
              </a:rPr>
              <a:t>PTSA provided breakfasts, lunches, and treats to the staff during the week</a:t>
            </a:r>
          </a:p>
          <a:p>
            <a:pPr marL="2571750" lvl="5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Garamond"/>
                <a:cs typeface="Garamond"/>
              </a:rPr>
              <a:t>Thank you to our families for their generous donations of food and gift cards!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4810C1-A393-A746-89D5-ECA5A4E39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99" y="2609635"/>
            <a:ext cx="2115381" cy="317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214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5" y="1562100"/>
            <a:ext cx="8261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800" dirty="0">
              <a:latin typeface="Garamond"/>
              <a:cs typeface="Garamon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0CFBC0-6E87-8D49-A253-7C58AB3AE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43" y="2182638"/>
            <a:ext cx="7640513" cy="289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32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ASB/Lynx Life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>
                <a:latin typeface="Garamond"/>
                <a:cs typeface="Garamond"/>
              </a:rPr>
              <a:t>Upcoming volunteer opportunities: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b="1" dirty="0">
                <a:latin typeface="Garamond"/>
                <a:cs typeface="Garamond"/>
              </a:rPr>
              <a:t>Locker Cleanouts – Dates TBA</a:t>
            </a:r>
          </a:p>
          <a:p>
            <a:pPr marL="548640">
              <a:spcAft>
                <a:spcPts val="1800"/>
              </a:spcAft>
            </a:pPr>
            <a:r>
              <a:rPr lang="en-US" sz="2400" dirty="0">
                <a:latin typeface="Garamond"/>
                <a:cs typeface="Garamond"/>
              </a:rPr>
              <a:t>There will be two locker cleanouts before Summer Break. The first clean out is the standard end-of-Tri cleanout. The second one will be approximately a week before school is out, when everything must be emptied out of the lockers.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b="1" dirty="0">
                <a:latin typeface="Garamond"/>
                <a:cs typeface="Garamond"/>
              </a:rPr>
              <a:t>All School Social – June 27</a:t>
            </a:r>
          </a:p>
          <a:p>
            <a:pPr marL="548640">
              <a:spcAft>
                <a:spcPts val="1200"/>
              </a:spcAft>
            </a:pPr>
            <a:r>
              <a:rPr lang="en-US" sz="2400" dirty="0">
                <a:latin typeface="Garamond"/>
                <a:cs typeface="Garamond"/>
              </a:rPr>
              <a:t>Watch the </a:t>
            </a:r>
            <a:r>
              <a:rPr lang="en-US" sz="2400" dirty="0" err="1">
                <a:latin typeface="Garamond"/>
                <a:cs typeface="Garamond"/>
              </a:rPr>
              <a:t>eNews</a:t>
            </a:r>
            <a:r>
              <a:rPr lang="en-US" sz="2400" dirty="0">
                <a:latin typeface="Garamond"/>
                <a:cs typeface="Garamond"/>
              </a:rPr>
              <a:t> for information regarding donation and volunteer needs!</a:t>
            </a:r>
          </a:p>
        </p:txBody>
      </p:sp>
    </p:spTree>
    <p:extLst>
      <p:ext uri="{BB962C8B-B14F-4D97-AF65-F5344CB8AC3E}">
        <p14:creationId xmlns:p14="http://schemas.microsoft.com/office/powerpoint/2010/main" val="897125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Volunteers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5" y="1562100"/>
            <a:ext cx="7588332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latin typeface="Garamond"/>
                <a:cs typeface="Garamond"/>
              </a:rPr>
              <a:t>Upcoming volunteer opportunities:</a:t>
            </a:r>
            <a:r>
              <a:rPr lang="en-US" dirty="0">
                <a:latin typeface="Garamond"/>
                <a:cs typeface="Garamond"/>
              </a:rPr>
              <a:t>  </a:t>
            </a:r>
          </a:p>
          <a:p>
            <a:r>
              <a:rPr lang="en-US" b="1" dirty="0">
                <a:latin typeface="Garamond"/>
                <a:cs typeface="Garamond"/>
              </a:rPr>
              <a:t>8th Grade Party and Promotion – June 21 and 24</a:t>
            </a:r>
          </a:p>
          <a:p>
            <a:r>
              <a:rPr lang="en-US" i="1" dirty="0">
                <a:latin typeface="Garamond"/>
                <a:cs typeface="Garamond"/>
              </a:rPr>
              <a:t>We have already started to request donations for raffles, as well as volunteers to help work and chaperone the party. Click these links to sign up and/or donate:</a:t>
            </a:r>
          </a:p>
          <a:p>
            <a:endParaRPr lang="en-US" sz="1000" i="1" dirty="0">
              <a:latin typeface="Garamond"/>
              <a:cs typeface="Garamond"/>
            </a:endParaRPr>
          </a:p>
          <a:p>
            <a:r>
              <a:rPr lang="en-US" i="1" dirty="0">
                <a:latin typeface="Garamond"/>
                <a:cs typeface="Garamond"/>
              </a:rPr>
              <a:t>Party: </a:t>
            </a:r>
            <a:r>
              <a:rPr lang="en-US" i="1" dirty="0">
                <a:latin typeface="Garamond"/>
                <a:cs typeface="Garamond"/>
                <a:hlinkClick r:id="rId3"/>
              </a:rPr>
              <a:t>https://docs.google.com/spreadsheets/d/1njeD3fjDJkqRWvS96mDgEF294CaetGW6JyqHA4_FLg4/edit#gid=0</a:t>
            </a:r>
            <a:endParaRPr lang="en-US" i="1" dirty="0">
              <a:latin typeface="Garamond"/>
              <a:cs typeface="Garamond"/>
            </a:endParaRPr>
          </a:p>
          <a:p>
            <a:endParaRPr lang="en-US" sz="1000" i="1" dirty="0">
              <a:latin typeface="Garamond"/>
              <a:cs typeface="Garamond"/>
            </a:endParaRPr>
          </a:p>
          <a:p>
            <a:r>
              <a:rPr lang="en-US" i="1" dirty="0">
                <a:latin typeface="Garamond"/>
                <a:cs typeface="Garamond"/>
              </a:rPr>
              <a:t>Promotion Reception: </a:t>
            </a:r>
            <a:r>
              <a:rPr lang="en-US" i="1" dirty="0">
                <a:latin typeface="Garamond"/>
                <a:cs typeface="Garamond"/>
                <a:hlinkClick r:id="rId4"/>
              </a:rPr>
              <a:t>https://docs.google.com/spreadsheets/d/1h-SjAS2hlNnARROUHY42tu4_-QfAb3-QymoPvwMbAq4/edit?usp=sharing</a:t>
            </a:r>
            <a:endParaRPr lang="en-US" i="1" dirty="0">
              <a:latin typeface="Garamond"/>
              <a:cs typeface="Garamond"/>
            </a:endParaRPr>
          </a:p>
          <a:p>
            <a:r>
              <a:rPr lang="en-US" b="1" dirty="0">
                <a:latin typeface="Garamond"/>
                <a:cs typeface="Garamond"/>
              </a:rPr>
              <a:t> </a:t>
            </a:r>
          </a:p>
          <a:p>
            <a:r>
              <a:rPr lang="en-US" b="1" dirty="0">
                <a:latin typeface="Garamond"/>
                <a:cs typeface="Garamond"/>
              </a:rPr>
              <a:t>Lynx Days – August 20 &amp; 21</a:t>
            </a:r>
            <a:endParaRPr lang="en-US" dirty="0">
              <a:latin typeface="Garamond"/>
              <a:cs typeface="Garamond"/>
            </a:endParaRPr>
          </a:p>
          <a:p>
            <a:r>
              <a:rPr lang="en-US" i="1" dirty="0">
                <a:latin typeface="Garamond"/>
                <a:cs typeface="Garamond"/>
              </a:rPr>
              <a:t>We need parents to help with student pictures, schedules, PE clothes, books, lockers, and much more! Please mark your calendar, and watch the </a:t>
            </a:r>
            <a:r>
              <a:rPr lang="en-US" i="1" dirty="0" err="1">
                <a:latin typeface="Garamond"/>
                <a:cs typeface="Garamond"/>
              </a:rPr>
              <a:t>eNews</a:t>
            </a:r>
            <a:r>
              <a:rPr lang="en-US" i="1" dirty="0">
                <a:latin typeface="Garamond"/>
                <a:cs typeface="Garamond"/>
              </a:rPr>
              <a:t> for volunteer sign ups.</a:t>
            </a:r>
            <a:endParaRPr lang="en-US" i="1" dirty="0">
              <a:latin typeface="Garamond" charset="0"/>
              <a:ea typeface="Garamond" charset="0"/>
              <a:cs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787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Volunteers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5" y="1562100"/>
            <a:ext cx="758833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b="1" dirty="0">
                <a:latin typeface="Garamond"/>
                <a:cs typeface="Garamond"/>
              </a:rPr>
              <a:t>Open PTSA Positions 2019-2020</a:t>
            </a:r>
          </a:p>
          <a:p>
            <a:pPr>
              <a:spcAft>
                <a:spcPts val="600"/>
              </a:spcAft>
            </a:pPr>
            <a:endParaRPr lang="en-US" sz="3600" b="1" dirty="0">
              <a:latin typeface="Garamond"/>
              <a:cs typeface="Garamon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0A43F8-FE0C-414B-93A9-948279870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0" y="2200736"/>
            <a:ext cx="7835900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63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716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latin typeface="Garamond"/>
                <a:cs typeface="Garamond"/>
              </a:rPr>
              <a:t>Issaquah Schools Foundation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46232"/>
            <a:ext cx="826135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2400"/>
              </a:spcBef>
              <a:buFont typeface="Arial" charset="0"/>
              <a:buChar char="•"/>
            </a:pPr>
            <a:r>
              <a:rPr lang="en-US" sz="3600" dirty="0">
                <a:latin typeface="Garamond" panose="02020404030301010803" pitchFamily="18" charset="0"/>
                <a:cs typeface="Garamond"/>
              </a:rPr>
              <a:t>Dining for Kids</a:t>
            </a:r>
          </a:p>
          <a:p>
            <a:pPr lvl="1"/>
            <a:r>
              <a:rPr lang="en-US" sz="2400" dirty="0">
                <a:latin typeface="Garamond" panose="02020404030301010803" pitchFamily="18" charset="0"/>
                <a:cs typeface="Garamond"/>
              </a:rPr>
              <a:t>Wednesday, June 5, at </a:t>
            </a:r>
          </a:p>
          <a:p>
            <a:pPr lvl="1"/>
            <a:r>
              <a:rPr lang="en-US" sz="2400" i="1" dirty="0">
                <a:latin typeface="Garamond" panose="02020404030301010803" pitchFamily="18" charset="0"/>
                <a:cs typeface="Garamond"/>
              </a:rPr>
              <a:t>Levitate Gastropub (Front Street)</a:t>
            </a:r>
            <a:endParaRPr lang="en-US" sz="2400" dirty="0">
              <a:latin typeface="Garamond" panose="02020404030301010803" pitchFamily="18" charset="0"/>
              <a:cs typeface="Garamond"/>
            </a:endParaRP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Garamond" panose="02020404030301010803" pitchFamily="18" charset="0"/>
                <a:cs typeface="Garamond"/>
              </a:rPr>
              <a:t>Tools4School</a:t>
            </a: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  <a:cs typeface="Garamond"/>
              </a:rPr>
              <a:t>You can donate a school supply kit online at: </a:t>
            </a:r>
            <a:r>
              <a:rPr lang="en-US" sz="2400" dirty="0">
                <a:latin typeface="Garamond" panose="02020404030301010803" pitchFamily="18" charset="0"/>
                <a:cs typeface="Garamond"/>
                <a:hlinkClick r:id="rId4"/>
              </a:rPr>
              <a:t>https://supplyallkids.com/#/donate/isf</a:t>
            </a:r>
            <a:endParaRPr lang="en-US" sz="2400" dirty="0">
              <a:latin typeface="Garamond" panose="02020404030301010803" pitchFamily="18" charset="0"/>
              <a:cs typeface="Garamond"/>
            </a:endParaRP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  <a:cs typeface="Garamond"/>
              </a:rPr>
              <a:t>Families who need assistance can register at: </a:t>
            </a:r>
            <a:r>
              <a:rPr lang="en-US" sz="2400" dirty="0">
                <a:latin typeface="Garamond" panose="02020404030301010803" pitchFamily="18" charset="0"/>
                <a:cs typeface="Garamond"/>
                <a:hlinkClick r:id="rId5"/>
              </a:rPr>
              <a:t>http://isfdn.org/tools-for-school-registration/</a:t>
            </a:r>
            <a:r>
              <a:rPr lang="en-US" sz="2400" dirty="0">
                <a:latin typeface="Garamond" panose="02020404030301010803" pitchFamily="18" charset="0"/>
                <a:cs typeface="Garamond"/>
              </a:rPr>
              <a:t> to receive a backpack with supplies.</a:t>
            </a:r>
          </a:p>
          <a:p>
            <a:pPr marL="914400" lvl="1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Garamond" panose="02020404030301010803" pitchFamily="18" charset="0"/>
                <a:cs typeface="Garamond"/>
              </a:rPr>
              <a:t>Backpacks and supplies will be distributed on Monday, August 12, 2019, from 3:00 - 8:00 pm at Clark Elementary.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1740F2-32EA-464D-9743-9BB371A59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9684" y="1772005"/>
            <a:ext cx="2468563" cy="178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3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>
                <a:latin typeface="Garamond"/>
                <a:cs typeface="Garamond"/>
              </a:rPr>
              <a:t>New Business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5269FD-4530-F44A-AF7E-935973A749DC}"/>
              </a:ext>
            </a:extLst>
          </p:cNvPr>
          <p:cNvSpPr txBox="1"/>
          <p:nvPr/>
        </p:nvSpPr>
        <p:spPr>
          <a:xfrm>
            <a:off x="739774" y="1613043"/>
            <a:ext cx="759256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Garamond" panose="02020404030301010803" pitchFamily="18" charset="0"/>
              </a:rPr>
              <a:t>Approval of Standing Rule Changes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Garamond" panose="02020404030301010803" pitchFamily="18" charset="0"/>
              </a:rPr>
              <a:t>Approval of 2019-2020 Preliminary Budget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Garamond" panose="02020404030301010803" pitchFamily="18" charset="0"/>
              </a:rPr>
              <a:t>Preview of 2019-2020 Calendar</a:t>
            </a:r>
          </a:p>
        </p:txBody>
      </p:sp>
    </p:spTree>
    <p:extLst>
      <p:ext uri="{BB962C8B-B14F-4D97-AF65-F5344CB8AC3E}">
        <p14:creationId xmlns:p14="http://schemas.microsoft.com/office/powerpoint/2010/main" val="369349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911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5" y="229045"/>
            <a:ext cx="60073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Garamond"/>
                <a:cs typeface="Garamond"/>
              </a:rPr>
              <a:t>Standing Rules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716213"/>
            <a:ext cx="75617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Garamond"/>
                <a:cs typeface="Garamond"/>
              </a:rPr>
              <a:t>Changes to PTSA Standing Rules: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u="sng" dirty="0">
                <a:latin typeface="Garamond" panose="02020404030301010803" pitchFamily="18" charset="0"/>
                <a:cs typeface="Garamond"/>
              </a:rPr>
              <a:t>Amend Section 6. Charitable Organization</a:t>
            </a:r>
            <a:r>
              <a:rPr lang="en-US" sz="2200" dirty="0">
                <a:latin typeface="Garamond" panose="02020404030301010803" pitchFamily="18" charset="0"/>
                <a:cs typeface="Garamond"/>
              </a:rPr>
              <a:t>. </a:t>
            </a:r>
          </a:p>
          <a:p>
            <a:pPr lvl="1"/>
            <a:r>
              <a:rPr lang="en-US" sz="2200" dirty="0">
                <a:latin typeface="Garamond" panose="02020404030301010803" pitchFamily="18" charset="0"/>
                <a:cs typeface="Garamond"/>
              </a:rPr>
              <a:t>The Treasurer is responsible for filing the Annual Charitable Solicitations renewal on or before </a:t>
            </a:r>
            <a:r>
              <a:rPr lang="en-US" sz="2200" strike="sngStrike" dirty="0">
                <a:latin typeface="Garamond" panose="02020404030301010803" pitchFamily="18" charset="0"/>
                <a:cs typeface="Garamond"/>
              </a:rPr>
              <a:t>November 15</a:t>
            </a:r>
            <a:r>
              <a:rPr lang="en-US" sz="2200" dirty="0">
                <a:latin typeface="Garamond" panose="02020404030301010803" pitchFamily="18" charset="0"/>
                <a:cs typeface="Garamond"/>
              </a:rPr>
              <a:t> </a:t>
            </a:r>
            <a:r>
              <a:rPr lang="en-US" sz="2200" u="sng" dirty="0">
                <a:latin typeface="Garamond" panose="02020404030301010803" pitchFamily="18" charset="0"/>
                <a:cs typeface="Garamond"/>
              </a:rPr>
              <a:t>May 31</a:t>
            </a:r>
            <a:r>
              <a:rPr lang="en-US" sz="2200" dirty="0">
                <a:latin typeface="Garamond" panose="02020404030301010803" pitchFamily="18" charset="0"/>
                <a:cs typeface="Garamond"/>
              </a:rPr>
              <a:t> each year</a:t>
            </a:r>
            <a:r>
              <a:rPr lang="en-US" sz="2200" dirty="0">
                <a:latin typeface="Garamond" panose="02020404030301010803" pitchFamily="18" charset="0"/>
              </a:rPr>
              <a:t>.</a:t>
            </a:r>
            <a:r>
              <a:rPr lang="en-US" sz="2200" u="sng" dirty="0">
                <a:latin typeface="Garamond" panose="02020404030301010803" pitchFamily="18" charset="0"/>
                <a:cs typeface="Garamond"/>
              </a:rPr>
              <a:t> </a:t>
            </a:r>
            <a:endParaRPr lang="en-US" sz="2200" dirty="0">
              <a:latin typeface="Garamond" panose="02020404030301010803" pitchFamily="18" charset="0"/>
              <a:cs typeface="Garamond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u="sng" dirty="0">
                <a:latin typeface="Garamond"/>
                <a:cs typeface="Garamond"/>
              </a:rPr>
              <a:t>Add New Section 34. Login and Password Policy</a:t>
            </a:r>
          </a:p>
          <a:p>
            <a:pPr lvl="1"/>
            <a:r>
              <a:rPr lang="en-US" sz="2200" dirty="0">
                <a:latin typeface="Garamond"/>
                <a:cs typeface="Garamond"/>
              </a:rPr>
              <a:t>This PTSA shall maintain policies for online logins and passwords. This policy shall be reviewed and approved yearly by the Board of Directors. This policy shall reside with the Treasurer.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u="sng" dirty="0">
                <a:latin typeface="Garamond"/>
                <a:cs typeface="Garamond"/>
              </a:rPr>
              <a:t>Renumber all subsequent Sections 35-39 (current 34-38)</a:t>
            </a:r>
            <a:r>
              <a:rPr lang="en-US" sz="2200" dirty="0">
                <a:latin typeface="Garamond"/>
                <a:cs typeface="Garamond"/>
              </a:rPr>
              <a:t>.</a:t>
            </a:r>
          </a:p>
          <a:p>
            <a:pPr>
              <a:spcAft>
                <a:spcPts val="1200"/>
              </a:spcAft>
            </a:pPr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465952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5" y="229045"/>
            <a:ext cx="60073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Garamond"/>
                <a:cs typeface="Garamond"/>
              </a:rPr>
              <a:t>2019-20 Proposed Budget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716213"/>
            <a:ext cx="756174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Garamond"/>
                <a:cs typeface="Garamond"/>
              </a:rPr>
              <a:t>Changes made are primarily from: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Garamond" panose="02020404030301010803" pitchFamily="18" charset="0"/>
                <a:cs typeface="Garamond"/>
              </a:rPr>
              <a:t>Donations decrease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Curriculum Enrichment Grants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Added Cultural Fair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Changed names of some of the line items as discussed during Budget Committee meeting</a:t>
            </a:r>
          </a:p>
          <a:p>
            <a:pPr>
              <a:spcAft>
                <a:spcPts val="1200"/>
              </a:spcAft>
            </a:pPr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958423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4516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6486" y="229045"/>
            <a:ext cx="66165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>
                <a:latin typeface="Garamond"/>
                <a:cs typeface="Garamond"/>
              </a:rPr>
              <a:t>2019-20 Proposed Budget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623B24-89D8-8445-89A4-66BCA4DB2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927" y="1520327"/>
            <a:ext cx="4412060" cy="45554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E8F89C-2DD3-754E-90A2-A96F36EC0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761" y="1564394"/>
            <a:ext cx="3999961" cy="451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026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6486" y="229045"/>
            <a:ext cx="66165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>
                <a:latin typeface="Garamond"/>
                <a:cs typeface="Garamond"/>
              </a:rPr>
              <a:t>2019-20 Calendar Preview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754121E-CB79-A94B-8A59-73E81AEAE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719409"/>
              </p:ext>
            </p:extLst>
          </p:nvPr>
        </p:nvGraphicFramePr>
        <p:xfrm>
          <a:off x="616486" y="1225279"/>
          <a:ext cx="8003532" cy="558234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823453">
                  <a:extLst>
                    <a:ext uri="{9D8B030D-6E8A-4147-A177-3AD203B41FA5}">
                      <a16:colId xmlns:a16="http://schemas.microsoft.com/office/drawing/2014/main" val="243351456"/>
                    </a:ext>
                  </a:extLst>
                </a:gridCol>
                <a:gridCol w="306556">
                  <a:extLst>
                    <a:ext uri="{9D8B030D-6E8A-4147-A177-3AD203B41FA5}">
                      <a16:colId xmlns:a16="http://schemas.microsoft.com/office/drawing/2014/main" val="787361271"/>
                    </a:ext>
                  </a:extLst>
                </a:gridCol>
                <a:gridCol w="3873523">
                  <a:extLst>
                    <a:ext uri="{9D8B030D-6E8A-4147-A177-3AD203B41FA5}">
                      <a16:colId xmlns:a16="http://schemas.microsoft.com/office/drawing/2014/main" val="2666974994"/>
                    </a:ext>
                  </a:extLst>
                </a:gridCol>
              </a:tblGrid>
              <a:tr h="275026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Garamond" panose="02020404030301010803" pitchFamily="18" charset="0"/>
                        </a:rPr>
                        <a:t>February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287174"/>
                  </a:ext>
                </a:extLst>
              </a:tr>
              <a:tr h="47504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8-15: BTSCI Online</a:t>
                      </a:r>
                    </a:p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20-21: Lynx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Garamond" panose="02020404030301010803" pitchFamily="18" charset="0"/>
                        </a:rPr>
                        <a:t>TBA: WSPTA Advocacy Week</a:t>
                      </a:r>
                    </a:p>
                    <a:p>
                      <a:r>
                        <a:rPr lang="en-US" sz="1600" b="0" dirty="0">
                          <a:latin typeface="Garamond" panose="02020404030301010803" pitchFamily="18" charset="0"/>
                        </a:rPr>
                        <a:t>TBA: Levy Vote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112007"/>
                  </a:ext>
                </a:extLst>
              </a:tr>
              <a:tr h="275026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September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1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March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84040"/>
                  </a:ext>
                </a:extLst>
              </a:tr>
              <a:tr h="67506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Garamond" panose="02020404030301010803" pitchFamily="18" charset="0"/>
                        </a:rPr>
                        <a:t>3: Staff Appreciation Lunch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Garamond" panose="02020404030301010803" pitchFamily="18" charset="0"/>
                        </a:rPr>
                        <a:t>26: Fall Social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 dirty="0">
                          <a:latin typeface="Garamond" panose="02020404030301010803" pitchFamily="18" charset="0"/>
                        </a:rPr>
                        <a:t>26: </a:t>
                      </a: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Membership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20: </a:t>
                      </a: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Membership Meeting</a:t>
                      </a:r>
                    </a:p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21: Staff Appreciation Lunch</a:t>
                      </a:r>
                    </a:p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128312"/>
                  </a:ext>
                </a:extLst>
              </a:tr>
              <a:tr h="275026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April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793650"/>
                  </a:ext>
                </a:extLst>
              </a:tr>
              <a:tr h="47504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26-27: WSPTA Legislative Assembly</a:t>
                      </a:r>
                    </a:p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28: Reflections Entries Due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Garamond" panose="02020404030301010803" pitchFamily="18" charset="0"/>
                        </a:rPr>
                        <a:t>TBA: Cultural Fair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642652"/>
                  </a:ext>
                </a:extLst>
              </a:tr>
              <a:tr h="275026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November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May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738574"/>
                  </a:ext>
                </a:extLst>
              </a:tr>
              <a:tr h="67506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13: Reflections Reception</a:t>
                      </a:r>
                    </a:p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21: </a:t>
                      </a: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Membership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4-8: Staff Appreciation Week</a:t>
                      </a:r>
                    </a:p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15-17: WSPTA Convention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408525"/>
                  </a:ext>
                </a:extLst>
              </a:tr>
              <a:tr h="275026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latin typeface="Garamond" panose="02020404030301010803" pitchFamily="18" charset="0"/>
                        </a:rPr>
                        <a:t>December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June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785871"/>
                  </a:ext>
                </a:extLst>
              </a:tr>
              <a:tr h="475045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3: Holiday Gift Barn </a:t>
                      </a:r>
                    </a:p>
                    <a:p>
                      <a:r>
                        <a:rPr lang="en-US" sz="1600" dirty="0">
                          <a:latin typeface="Garamond" panose="02020404030301010803" pitchFamily="18" charset="0"/>
                        </a:rPr>
                        <a:t>6: Staff Appreciation Lunch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Garamond" panose="02020404030301010803" pitchFamily="18" charset="0"/>
                        </a:rPr>
                        <a:t>4:</a:t>
                      </a: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 Membership Meeting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575127"/>
                  </a:ext>
                </a:extLst>
              </a:tr>
              <a:tr h="275026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Garamond" panose="02020404030301010803" pitchFamily="18" charset="0"/>
                        </a:rPr>
                        <a:t>January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483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Garamond" panose="02020404030301010803" pitchFamily="18" charset="0"/>
                        </a:rPr>
                        <a:t>16: </a:t>
                      </a:r>
                      <a:r>
                        <a:rPr lang="en-US" sz="1600" b="1" dirty="0">
                          <a:latin typeface="Garamond" panose="02020404030301010803" pitchFamily="18" charset="0"/>
                        </a:rPr>
                        <a:t>Membership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1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818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3220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Parent Education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9357" y="1562100"/>
            <a:ext cx="82613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b="1" dirty="0">
              <a:latin typeface="Garamond"/>
              <a:cs typeface="Garamond"/>
            </a:endParaRPr>
          </a:p>
          <a:p>
            <a:pPr algn="ctr"/>
            <a:r>
              <a:rPr lang="en-US" sz="3600" dirty="0">
                <a:latin typeface="Garamond"/>
                <a:cs typeface="Garamond"/>
              </a:rPr>
              <a:t>Library Update &amp; </a:t>
            </a:r>
          </a:p>
          <a:p>
            <a:pPr algn="ctr"/>
            <a:r>
              <a:rPr lang="en-US" sz="3600" dirty="0">
                <a:latin typeface="Garamond"/>
                <a:cs typeface="Garamond"/>
              </a:rPr>
              <a:t>Summer Reading Recommendations</a:t>
            </a:r>
          </a:p>
          <a:p>
            <a:endParaRPr lang="en-US" sz="3600" b="1" dirty="0">
              <a:latin typeface="Garamond"/>
              <a:cs typeface="Garamond"/>
            </a:endParaRPr>
          </a:p>
          <a:p>
            <a:pPr algn="ctr"/>
            <a:r>
              <a:rPr lang="en-US" sz="3600" dirty="0">
                <a:latin typeface="Garamond"/>
                <a:cs typeface="Garamond"/>
              </a:rPr>
              <a:t>by</a:t>
            </a:r>
          </a:p>
          <a:p>
            <a:pPr algn="ctr"/>
            <a:r>
              <a:rPr lang="en-US" sz="3600" b="1" dirty="0">
                <a:latin typeface="Garamond"/>
                <a:cs typeface="Garamond"/>
              </a:rPr>
              <a:t>Bethany </a:t>
            </a:r>
            <a:r>
              <a:rPr lang="en-US" sz="3600" b="1" dirty="0" err="1">
                <a:latin typeface="Garamond"/>
                <a:cs typeface="Garamond"/>
              </a:rPr>
              <a:t>Steirer</a:t>
            </a:r>
            <a:endParaRPr lang="en-US" sz="3600" b="1" dirty="0">
              <a:latin typeface="Garamond"/>
              <a:cs typeface="Garamond"/>
            </a:endParaRPr>
          </a:p>
          <a:p>
            <a:endParaRPr lang="en-US" sz="3600" dirty="0">
              <a:latin typeface="Garamond"/>
              <a:cs typeface="Garamond"/>
            </a:endParaRPr>
          </a:p>
          <a:p>
            <a:pPr marL="571500" indent="-571500">
              <a:buFont typeface="Arial"/>
              <a:buChar char="•"/>
            </a:pPr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586812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023395"/>
          </a:xfrm>
          <a:prstGeom prst="rect">
            <a:avLst/>
          </a:prstGeom>
          <a:gradFill flip="none" rotWithShape="1">
            <a:gsLst>
              <a:gs pos="19000">
                <a:schemeClr val="tx2">
                  <a:lumMod val="60000"/>
                  <a:lumOff val="4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92000">
                <a:schemeClr val="bg1">
                  <a:alpha val="65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113298"/>
            <a:ext cx="9144000" cy="1744702"/>
          </a:xfrm>
          <a:prstGeom prst="rect">
            <a:avLst/>
          </a:prstGeom>
          <a:gradFill flip="none" rotWithShape="1">
            <a:gsLst>
              <a:gs pos="7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PCMS PTSA Logo B&amp;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48" y="5837953"/>
            <a:ext cx="1883664" cy="6949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48" y="364580"/>
            <a:ext cx="1208410" cy="11594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0341" y="2366442"/>
            <a:ext cx="7397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Garamond"/>
                <a:cs typeface="Garamond"/>
              </a:rPr>
              <a:t>Adjourned.</a:t>
            </a:r>
          </a:p>
          <a:p>
            <a:pPr algn="ctr"/>
            <a:r>
              <a:rPr lang="en-US" sz="4800" dirty="0">
                <a:latin typeface="Garamond"/>
                <a:cs typeface="Garamond"/>
              </a:rPr>
              <a:t>Thank you for coming!</a:t>
            </a:r>
          </a:p>
          <a:p>
            <a:pPr algn="ctr"/>
            <a:r>
              <a:rPr lang="en-US" sz="4800" dirty="0">
                <a:latin typeface="Garamond"/>
                <a:cs typeface="Garamond"/>
              </a:rPr>
              <a:t>See you in the Fall!!</a:t>
            </a:r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80694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17538</TotalTime>
  <Words>867</Words>
  <Application>Microsoft Macintosh PowerPoint</Application>
  <PresentationFormat>On-screen Show (4:3)</PresentationFormat>
  <Paragraphs>146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Alisa George</dc:creator>
  <cp:lastModifiedBy>Alisa George</cp:lastModifiedBy>
  <cp:revision>191</cp:revision>
  <cp:lastPrinted>2019-05-29T04:13:08Z</cp:lastPrinted>
  <dcterms:created xsi:type="dcterms:W3CDTF">2017-11-14T06:40:06Z</dcterms:created>
  <dcterms:modified xsi:type="dcterms:W3CDTF">2019-05-30T04:13:29Z</dcterms:modified>
</cp:coreProperties>
</file>